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330" r:id="rId4"/>
    <p:sldId id="331" r:id="rId5"/>
    <p:sldId id="261" r:id="rId6"/>
    <p:sldId id="332" r:id="rId7"/>
    <p:sldId id="333" r:id="rId8"/>
    <p:sldId id="335" r:id="rId9"/>
    <p:sldId id="338" r:id="rId10"/>
    <p:sldId id="336" r:id="rId11"/>
    <p:sldId id="318" r:id="rId12"/>
    <p:sldId id="262" r:id="rId13"/>
    <p:sldId id="263" r:id="rId14"/>
    <p:sldId id="339" r:id="rId15"/>
    <p:sldId id="340" r:id="rId16"/>
    <p:sldId id="337" r:id="rId17"/>
    <p:sldId id="342" r:id="rId18"/>
    <p:sldId id="343" r:id="rId19"/>
    <p:sldId id="347" r:id="rId20"/>
    <p:sldId id="344" r:id="rId21"/>
    <p:sldId id="34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2665927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Composition of semen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/>
              </a:rPr>
              <a:t>Normal Morphology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1249251"/>
            <a:ext cx="10353762" cy="45204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dirty="0" smtClean="0">
                <a:solidFill>
                  <a:srgbClr val="FFC000"/>
                </a:solidFill>
                <a:effectLst/>
              </a:rPr>
              <a:t>The main-piece</a:t>
            </a:r>
            <a:r>
              <a:rPr lang="en-US" sz="3000" dirty="0">
                <a:effectLst/>
              </a:rPr>
              <a:t> (40µ to 50µ long</a:t>
            </a:r>
            <a:r>
              <a:rPr lang="en-US" sz="3000" dirty="0" smtClean="0">
                <a:effectLst/>
              </a:rPr>
              <a:t>)</a:t>
            </a:r>
          </a:p>
          <a:p>
            <a:pPr algn="just"/>
            <a:r>
              <a:rPr lang="en-US" sz="3000" dirty="0">
                <a:effectLst/>
              </a:rPr>
              <a:t>The layers of </a:t>
            </a:r>
            <a:r>
              <a:rPr lang="en-US" sz="3000" dirty="0" smtClean="0">
                <a:effectLst/>
              </a:rPr>
              <a:t>main-piece </a:t>
            </a:r>
            <a:r>
              <a:rPr lang="en-US" sz="3000" dirty="0">
                <a:effectLst/>
              </a:rPr>
              <a:t>are </a:t>
            </a:r>
            <a:r>
              <a:rPr lang="en-US" sz="3000" dirty="0" smtClean="0">
                <a:effectLst/>
              </a:rPr>
              <a:t>:</a:t>
            </a:r>
          </a:p>
          <a:p>
            <a:pPr lvl="1" algn="just"/>
            <a:r>
              <a:rPr lang="en-US" sz="3000" dirty="0">
                <a:effectLst/>
              </a:rPr>
              <a:t>9 double inner fibrils</a:t>
            </a:r>
          </a:p>
          <a:p>
            <a:pPr lvl="1" algn="just"/>
            <a:r>
              <a:rPr lang="en-US" sz="3000" dirty="0"/>
              <a:t>2 central </a:t>
            </a:r>
            <a:r>
              <a:rPr lang="en-US" sz="3000" dirty="0" smtClean="0"/>
              <a:t>fibrils</a:t>
            </a:r>
          </a:p>
          <a:p>
            <a:pPr algn="just"/>
            <a:r>
              <a:rPr lang="en-US" sz="3000" dirty="0">
                <a:solidFill>
                  <a:srgbClr val="FFC000"/>
                </a:solidFill>
                <a:effectLst/>
              </a:rPr>
              <a:t>The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end-piece</a:t>
            </a:r>
            <a:r>
              <a:rPr lang="en-US" sz="3000" dirty="0">
                <a:effectLst/>
              </a:rPr>
              <a:t> (3µ long) </a:t>
            </a:r>
            <a:endParaRPr lang="en-US" sz="3000" dirty="0" smtClean="0">
              <a:effectLst/>
            </a:endParaRPr>
          </a:p>
          <a:p>
            <a:pPr algn="just"/>
            <a:r>
              <a:rPr lang="en-US" sz="3000" dirty="0"/>
              <a:t>does not have a protective sheath.</a:t>
            </a:r>
            <a:endParaRPr lang="en-US" sz="3000" dirty="0" smtClean="0">
              <a:effectLst/>
            </a:endParaRPr>
          </a:p>
          <a:p>
            <a:pPr algn="just"/>
            <a:r>
              <a:rPr lang="en-US" sz="3000" dirty="0">
                <a:effectLst/>
              </a:rPr>
              <a:t>The </a:t>
            </a:r>
            <a:r>
              <a:rPr lang="en-US" sz="3000" dirty="0" smtClean="0">
                <a:effectLst/>
              </a:rPr>
              <a:t>layer </a:t>
            </a:r>
            <a:r>
              <a:rPr lang="en-US" sz="3000" dirty="0">
                <a:effectLst/>
              </a:rPr>
              <a:t>of </a:t>
            </a:r>
            <a:r>
              <a:rPr lang="en-US" sz="3000" dirty="0" smtClean="0">
                <a:effectLst/>
              </a:rPr>
              <a:t>end-piece :</a:t>
            </a:r>
          </a:p>
          <a:p>
            <a:pPr lvl="1" algn="just"/>
            <a:r>
              <a:rPr lang="en-US" sz="3000" dirty="0"/>
              <a:t>2 central fibrils</a:t>
            </a:r>
          </a:p>
          <a:p>
            <a:pPr algn="just"/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20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2248" y="34773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3600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103031"/>
            <a:ext cx="11848564" cy="663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tail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068946"/>
            <a:ext cx="11732654" cy="562806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 main function of the tail is movement of the sperm (how)? </a:t>
            </a:r>
          </a:p>
          <a:p>
            <a:r>
              <a:rPr lang="en-US" sz="2800" dirty="0" smtClean="0"/>
              <a:t>Contractions </a:t>
            </a:r>
            <a:r>
              <a:rPr lang="en-US" sz="2800" dirty="0"/>
              <a:t>of these fibrils cause a </a:t>
            </a:r>
            <a:r>
              <a:rPr lang="en-US" sz="2800" dirty="0" smtClean="0"/>
              <a:t>lashing of </a:t>
            </a:r>
            <a:r>
              <a:rPr lang="en-US" sz="2800" dirty="0"/>
              <a:t>the tail, which propels the spermatozoon </a:t>
            </a:r>
            <a:r>
              <a:rPr lang="en-US" sz="2800" dirty="0" smtClean="0"/>
              <a:t>progressive forward</a:t>
            </a:r>
          </a:p>
          <a:p>
            <a:r>
              <a:rPr lang="en-US" sz="2800" dirty="0" smtClean="0"/>
              <a:t> </a:t>
            </a:r>
            <a:r>
              <a:rPr lang="en-US" sz="2800" dirty="0">
                <a:solidFill>
                  <a:srgbClr val="FFFF00"/>
                </a:solidFill>
              </a:rPr>
              <a:t>Contractions start at the proximal </a:t>
            </a:r>
            <a:r>
              <a:rPr lang="en-US" sz="2800" dirty="0" smtClean="0">
                <a:solidFill>
                  <a:srgbClr val="FFFF00"/>
                </a:solidFill>
              </a:rPr>
              <a:t>centriole proceeding </a:t>
            </a:r>
            <a:r>
              <a:rPr lang="en-US" sz="2800" dirty="0">
                <a:solidFill>
                  <a:srgbClr val="FFFF00"/>
                </a:solidFill>
              </a:rPr>
              <a:t>sequentially around the perimeter fibrils and rhythmically down the </a:t>
            </a:r>
            <a:r>
              <a:rPr lang="en-US" sz="2800" dirty="0" smtClean="0">
                <a:solidFill>
                  <a:srgbClr val="FFFF00"/>
                </a:solidFill>
              </a:rPr>
              <a:t>tail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These two movements causing </a:t>
            </a:r>
            <a:r>
              <a:rPr lang="en-US" sz="2800" dirty="0">
                <a:solidFill>
                  <a:srgbClr val="92D050"/>
                </a:solidFill>
              </a:rPr>
              <a:t>a rotation of the entire </a:t>
            </a:r>
            <a:r>
              <a:rPr lang="en-US" sz="2800" dirty="0" smtClean="0">
                <a:solidFill>
                  <a:srgbClr val="92D050"/>
                </a:solidFill>
              </a:rPr>
              <a:t>spermatozoon as </a:t>
            </a:r>
            <a:r>
              <a:rPr lang="en-US" sz="2800" dirty="0">
                <a:solidFill>
                  <a:srgbClr val="92D050"/>
                </a:solidFill>
              </a:rPr>
              <a:t>it moves progressively </a:t>
            </a:r>
            <a:r>
              <a:rPr lang="en-US" sz="2800" dirty="0" smtClean="0">
                <a:solidFill>
                  <a:srgbClr val="92D050"/>
                </a:solidFill>
              </a:rPr>
              <a:t>forward </a:t>
            </a:r>
            <a:endParaRPr lang="en-US" sz="2800" dirty="0">
              <a:solidFill>
                <a:srgbClr val="92D050"/>
              </a:solidFill>
            </a:endParaRPr>
          </a:p>
          <a:p>
            <a:pPr lvl="2"/>
            <a:endParaRPr lang="en-US" sz="2400" dirty="0" smtClean="0">
              <a:solidFill>
                <a:srgbClr val="FF0000"/>
              </a:solidFill>
            </a:endParaRP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455312"/>
            <a:ext cx="11552350" cy="5241701"/>
          </a:xfrm>
        </p:spPr>
        <p:txBody>
          <a:bodyPr>
            <a:normAutofit/>
          </a:bodyPr>
          <a:lstStyle/>
          <a:p>
            <a:r>
              <a:rPr lang="en-US" sz="2600" dirty="0" smtClean="0">
                <a:effectLst/>
              </a:rPr>
              <a:t>The </a:t>
            </a:r>
            <a:r>
              <a:rPr lang="en-US" sz="2600" dirty="0">
                <a:effectLst/>
              </a:rPr>
              <a:t>fluid portion of semen is seminal </a:t>
            </a:r>
            <a:r>
              <a:rPr lang="en-US" sz="2600" dirty="0" smtClean="0">
                <a:effectLst/>
              </a:rPr>
              <a:t>plasma</a:t>
            </a:r>
          </a:p>
          <a:p>
            <a:r>
              <a:rPr lang="en-US" sz="2600" dirty="0" smtClean="0">
                <a:effectLst/>
              </a:rPr>
              <a:t>The source of seminal plasma is the accessory glands </a:t>
            </a:r>
          </a:p>
          <a:p>
            <a:pPr lvl="1"/>
            <a:r>
              <a:rPr lang="en-US" sz="2600" dirty="0" smtClean="0">
                <a:solidFill>
                  <a:srgbClr val="FFC000"/>
                </a:solidFill>
                <a:effectLst/>
              </a:rPr>
              <a:t>Also some times from  </a:t>
            </a:r>
            <a:r>
              <a:rPr lang="en-US" sz="2600" dirty="0">
                <a:solidFill>
                  <a:srgbClr val="FFC000"/>
                </a:solidFill>
                <a:effectLst/>
              </a:rPr>
              <a:t>the epididymides and vasa </a:t>
            </a:r>
            <a:r>
              <a:rPr lang="en-US" sz="2600" dirty="0" smtClean="0">
                <a:solidFill>
                  <a:srgbClr val="FFC000"/>
                </a:solidFill>
                <a:effectLst/>
              </a:rPr>
              <a:t>deferentia</a:t>
            </a:r>
          </a:p>
          <a:p>
            <a:r>
              <a:rPr lang="en-US" sz="2600" dirty="0" smtClean="0">
                <a:effectLst/>
              </a:rPr>
              <a:t>Seminal </a:t>
            </a:r>
            <a:r>
              <a:rPr lang="en-US" sz="2600" dirty="0">
                <a:effectLst/>
              </a:rPr>
              <a:t>plasma serves as </a:t>
            </a:r>
            <a:r>
              <a:rPr lang="en-US" sz="2600" dirty="0">
                <a:solidFill>
                  <a:srgbClr val="92D050"/>
                </a:solidFill>
                <a:effectLst/>
              </a:rPr>
              <a:t>a buffered</a:t>
            </a:r>
            <a:r>
              <a:rPr lang="en-US" sz="2600" dirty="0">
                <a:effectLst/>
              </a:rPr>
              <a:t>,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nutrient medium </a:t>
            </a:r>
            <a:r>
              <a:rPr lang="en-US" sz="2600" dirty="0">
                <a:effectLst/>
              </a:rPr>
              <a:t>which suspends and maintains the fertility of </a:t>
            </a:r>
            <a:r>
              <a:rPr lang="en-US" sz="2600" dirty="0" smtClean="0">
                <a:effectLst/>
              </a:rPr>
              <a:t>spermatozoa</a:t>
            </a:r>
          </a:p>
          <a:p>
            <a:r>
              <a:rPr lang="en-US" sz="2600" dirty="0" smtClean="0">
                <a:solidFill>
                  <a:srgbClr val="92D050"/>
                </a:solidFill>
                <a:effectLst/>
              </a:rPr>
              <a:t>Seminal </a:t>
            </a:r>
            <a:r>
              <a:rPr lang="en-US" sz="2600" dirty="0">
                <a:solidFill>
                  <a:srgbClr val="92D050"/>
                </a:solidFill>
                <a:effectLst/>
              </a:rPr>
              <a:t>plasma </a:t>
            </a:r>
            <a:r>
              <a:rPr lang="en-US" sz="2600" dirty="0" smtClean="0">
                <a:solidFill>
                  <a:srgbClr val="92D050"/>
                </a:solidFill>
                <a:effectLst/>
              </a:rPr>
              <a:t>is slightly </a:t>
            </a:r>
            <a:r>
              <a:rPr lang="en-US" sz="2600" dirty="0">
                <a:solidFill>
                  <a:srgbClr val="92D050"/>
                </a:solidFill>
                <a:effectLst/>
              </a:rPr>
              <a:t>acidic in bulls and rams and slightly alkaline in boars and </a:t>
            </a:r>
            <a:r>
              <a:rPr lang="en-US" sz="2600" dirty="0" smtClean="0">
                <a:solidFill>
                  <a:srgbClr val="92D050"/>
                </a:solidFill>
                <a:effectLst/>
              </a:rPr>
              <a:t>stallions </a:t>
            </a:r>
          </a:p>
          <a:p>
            <a:r>
              <a:rPr lang="en-US" sz="2600" dirty="0" smtClean="0">
                <a:solidFill>
                  <a:srgbClr val="00B0F0"/>
                </a:solidFill>
                <a:effectLst/>
              </a:rPr>
              <a:t>The osmotic pressure </a:t>
            </a:r>
            <a:r>
              <a:rPr lang="en-US" sz="2600" dirty="0">
                <a:solidFill>
                  <a:srgbClr val="00B0F0"/>
                </a:solidFill>
                <a:effectLst/>
              </a:rPr>
              <a:t>of seminal plasma is similar to blood (equivalent to physiological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saline-0.9% sodium chloride)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133342"/>
            <a:ext cx="11552350" cy="55636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A </a:t>
            </a:r>
            <a:r>
              <a:rPr lang="en-US" sz="2400" dirty="0">
                <a:effectLst/>
              </a:rPr>
              <a:t>number of organic and inorganic compounds are in solution in </a:t>
            </a:r>
            <a:r>
              <a:rPr lang="en-US" sz="2400" dirty="0" smtClean="0">
                <a:effectLst/>
              </a:rPr>
              <a:t>seminal plasma.</a:t>
            </a:r>
          </a:p>
          <a:p>
            <a:r>
              <a:rPr lang="en-US" sz="3200" b="1" dirty="0">
                <a:solidFill>
                  <a:srgbClr val="FFC000"/>
                </a:solidFill>
              </a:rPr>
              <a:t>Proteins</a:t>
            </a:r>
          </a:p>
          <a:p>
            <a:r>
              <a:rPr lang="en-US" sz="2400" dirty="0"/>
              <a:t>Several proteins that have a relationship to fertility have been found in seminal </a:t>
            </a:r>
            <a:r>
              <a:rPr lang="en-US" sz="2400" dirty="0" smtClean="0"/>
              <a:t>plasma</a:t>
            </a:r>
            <a:endParaRPr lang="en-US" sz="2400" dirty="0"/>
          </a:p>
          <a:p>
            <a:pPr lvl="1"/>
            <a:r>
              <a:rPr lang="en-US" sz="2400" dirty="0"/>
              <a:t>Glycosaminoglycan (GAG)-binding proteins </a:t>
            </a:r>
            <a:r>
              <a:rPr lang="en-US" sz="2400" dirty="0" smtClean="0"/>
              <a:t>, its role during capacitation </a:t>
            </a:r>
            <a:endParaRPr lang="en-US" sz="2400" dirty="0"/>
          </a:p>
          <a:p>
            <a:pPr lvl="2"/>
            <a:r>
              <a:rPr lang="en-US" sz="2400" dirty="0" smtClean="0">
                <a:solidFill>
                  <a:srgbClr val="92D050"/>
                </a:solidFill>
              </a:rPr>
              <a:t>The </a:t>
            </a:r>
            <a:r>
              <a:rPr lang="en-US" sz="2400" dirty="0">
                <a:solidFill>
                  <a:srgbClr val="92D050"/>
                </a:solidFill>
              </a:rPr>
              <a:t>binding affinity of ejaculated sperm for </a:t>
            </a:r>
            <a:r>
              <a:rPr lang="en-US" sz="2400" dirty="0" smtClean="0">
                <a:solidFill>
                  <a:srgbClr val="92D050"/>
                </a:solidFill>
              </a:rPr>
              <a:t>glycosaminoglycan </a:t>
            </a:r>
            <a:r>
              <a:rPr lang="en-US" sz="2400" dirty="0">
                <a:solidFill>
                  <a:srgbClr val="92D050"/>
                </a:solidFill>
              </a:rPr>
              <a:t>(via binding proteins) corresponds to fertility in </a:t>
            </a:r>
            <a:r>
              <a:rPr lang="en-US" sz="2400" dirty="0" smtClean="0">
                <a:solidFill>
                  <a:srgbClr val="92D050"/>
                </a:solidFill>
              </a:rPr>
              <a:t>bulls</a:t>
            </a:r>
          </a:p>
          <a:p>
            <a:pPr lvl="2"/>
            <a:r>
              <a:rPr lang="en-US" sz="2400" dirty="0">
                <a:solidFill>
                  <a:srgbClr val="92D050"/>
                </a:solidFill>
              </a:rPr>
              <a:t>Based on profiles of seminal proteins, predicted fertility for </a:t>
            </a:r>
            <a:r>
              <a:rPr lang="en-US" sz="2400" dirty="0" smtClean="0">
                <a:solidFill>
                  <a:srgbClr val="92D050"/>
                </a:solidFill>
              </a:rPr>
              <a:t>bulls </a:t>
            </a:r>
          </a:p>
          <a:p>
            <a:pPr lvl="2"/>
            <a:r>
              <a:rPr lang="en-US" sz="2400" dirty="0" smtClean="0">
                <a:solidFill>
                  <a:srgbClr val="92D050"/>
                </a:solidFill>
              </a:rPr>
              <a:t>The fertility decline </a:t>
            </a:r>
            <a:r>
              <a:rPr lang="en-US" sz="2400" dirty="0">
                <a:solidFill>
                  <a:srgbClr val="92D050"/>
                </a:solidFill>
              </a:rPr>
              <a:t>with successive ejaculates over a </a:t>
            </a:r>
            <a:r>
              <a:rPr lang="en-US" sz="2400" dirty="0" smtClean="0">
                <a:solidFill>
                  <a:srgbClr val="92D050"/>
                </a:solidFill>
              </a:rPr>
              <a:t>period</a:t>
            </a:r>
            <a:endParaRPr lang="en-US" sz="2200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455312"/>
            <a:ext cx="11552350" cy="524170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Inorganic Ions</a:t>
            </a:r>
          </a:p>
          <a:p>
            <a:r>
              <a:rPr lang="en-US" sz="2400" dirty="0">
                <a:solidFill>
                  <a:srgbClr val="92D050"/>
                </a:solidFill>
              </a:rPr>
              <a:t>Sodium and chlorine are the principal inorganic ions in seminal </a:t>
            </a:r>
            <a:r>
              <a:rPr lang="en-US" sz="2400" dirty="0" smtClean="0">
                <a:solidFill>
                  <a:srgbClr val="92D050"/>
                </a:solidFill>
              </a:rPr>
              <a:t>plasma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rgbClr val="FFC000"/>
                </a:solidFill>
              </a:rPr>
              <a:t>Smaller </a:t>
            </a:r>
            <a:r>
              <a:rPr lang="en-US" sz="2400" dirty="0" smtClean="0">
                <a:solidFill>
                  <a:srgbClr val="FFC000"/>
                </a:solidFill>
              </a:rPr>
              <a:t>quantities of </a:t>
            </a:r>
            <a:r>
              <a:rPr lang="en-US" sz="2400" dirty="0">
                <a:solidFill>
                  <a:srgbClr val="FFC000"/>
                </a:solidFill>
              </a:rPr>
              <a:t>calcium and magnesium are </a:t>
            </a:r>
            <a:r>
              <a:rPr lang="en-US" sz="2400" dirty="0" smtClean="0">
                <a:solidFill>
                  <a:srgbClr val="FFC000"/>
                </a:solidFill>
              </a:rPr>
              <a:t>found</a:t>
            </a:r>
          </a:p>
          <a:p>
            <a:r>
              <a:rPr lang="en-US" sz="2400" dirty="0" smtClean="0"/>
              <a:t>Potassium</a:t>
            </a:r>
            <a:r>
              <a:rPr lang="en-US" sz="2400" dirty="0"/>
              <a:t>, which is present in </a:t>
            </a:r>
            <a:r>
              <a:rPr lang="en-US" sz="2400" dirty="0" smtClean="0"/>
              <a:t>substantial amounts </a:t>
            </a:r>
            <a:r>
              <a:rPr lang="en-US" sz="2400" dirty="0"/>
              <a:t>in whole semen, is more concentrated in spermatozoa than in the fluid </a:t>
            </a:r>
            <a:r>
              <a:rPr lang="en-US" sz="2400" dirty="0" smtClean="0"/>
              <a:t>suspending the spermatozoa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Thus</a:t>
            </a:r>
            <a:r>
              <a:rPr lang="en-US" sz="2400" dirty="0">
                <a:solidFill>
                  <a:schemeClr val="accent3"/>
                </a:solidFill>
              </a:rPr>
              <a:t>, when spermatozoa are concentrated, as in the epididymis, </a:t>
            </a:r>
            <a:r>
              <a:rPr lang="en-US" sz="2400" dirty="0" smtClean="0">
                <a:solidFill>
                  <a:schemeClr val="accent3"/>
                </a:solidFill>
              </a:rPr>
              <a:t>the potassium-to-sodium </a:t>
            </a:r>
            <a:r>
              <a:rPr lang="en-US" sz="2400" dirty="0">
                <a:solidFill>
                  <a:schemeClr val="accent3"/>
                </a:solidFill>
              </a:rPr>
              <a:t>ratio is </a:t>
            </a:r>
            <a:r>
              <a:rPr lang="en-US" sz="2400" dirty="0" smtClean="0">
                <a:solidFill>
                  <a:schemeClr val="accent3"/>
                </a:solidFill>
              </a:rPr>
              <a:t>higher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These inorganic ions are important to the viability 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of spermatozoa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possibly through their effect on the integrity of the sperm cell membrane</a:t>
            </a:r>
          </a:p>
        </p:txBody>
      </p:sp>
    </p:spTree>
    <p:extLst>
      <p:ext uri="{BB962C8B-B14F-4D97-AF65-F5344CB8AC3E}">
        <p14:creationId xmlns:p14="http://schemas.microsoft.com/office/powerpoint/2010/main" val="41664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030310"/>
            <a:ext cx="11552350" cy="566670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</a:rPr>
              <a:t>Buffering </a:t>
            </a:r>
            <a:r>
              <a:rPr lang="en-US" sz="3000" b="1" dirty="0">
                <a:solidFill>
                  <a:srgbClr val="FFC000"/>
                </a:solidFill>
              </a:rPr>
              <a:t>Agents</a:t>
            </a:r>
          </a:p>
          <a:p>
            <a:r>
              <a:rPr lang="en-US" sz="2400" dirty="0" smtClean="0"/>
              <a:t>Organic </a:t>
            </a:r>
            <a:r>
              <a:rPr lang="en-US" sz="2400" dirty="0"/>
              <a:t>ions that serve as buffering agents are found in </a:t>
            </a:r>
            <a:r>
              <a:rPr lang="en-US" sz="2400" dirty="0" smtClean="0"/>
              <a:t>seminal plasma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The </a:t>
            </a:r>
            <a:r>
              <a:rPr lang="en-US" sz="2400" dirty="0">
                <a:solidFill>
                  <a:srgbClr val="92D050"/>
                </a:solidFill>
              </a:rPr>
              <a:t>principal organic ion is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bicarbonate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is produced by the vesicular </a:t>
            </a:r>
            <a:r>
              <a:rPr lang="en-US" sz="2400" dirty="0" smtClean="0"/>
              <a:t>glands and </a:t>
            </a:r>
            <a:r>
              <a:rPr lang="en-US" sz="2400" dirty="0"/>
              <a:t>functions as a buffering agent, </a:t>
            </a:r>
            <a:r>
              <a:rPr lang="en-US" sz="2400" dirty="0" smtClean="0"/>
              <a:t>against </a:t>
            </a:r>
            <a:r>
              <a:rPr lang="en-US" sz="2400" dirty="0"/>
              <a:t>changes in the pH of </a:t>
            </a:r>
            <a:r>
              <a:rPr lang="en-US" sz="2400" dirty="0" smtClean="0"/>
              <a:t>semen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Buffers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are </a:t>
            </a:r>
            <a:r>
              <a:rPr lang="en-US" sz="2400" dirty="0">
                <a:solidFill>
                  <a:srgbClr val="00B0F0"/>
                </a:solidFill>
              </a:rPr>
              <a:t>not found in sufficient quantities to prevent a reduction in pH when semen is </a:t>
            </a:r>
            <a:r>
              <a:rPr lang="en-US" sz="2400" dirty="0" smtClean="0">
                <a:solidFill>
                  <a:srgbClr val="00B0F0"/>
                </a:solidFill>
              </a:rPr>
              <a:t>maintained in storage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rgbClr val="FFC000"/>
                </a:solidFill>
              </a:rPr>
              <a:t>Therefore, good semen diluters must be used to provide sufficient buffering </a:t>
            </a:r>
            <a:r>
              <a:rPr lang="en-US" sz="2400" dirty="0" smtClean="0">
                <a:solidFill>
                  <a:srgbClr val="FFC000"/>
                </a:solidFill>
              </a:rPr>
              <a:t>capacity for </a:t>
            </a:r>
            <a:r>
              <a:rPr lang="en-US" sz="2400" dirty="0">
                <a:solidFill>
                  <a:srgbClr val="FFC000"/>
                </a:solidFill>
              </a:rPr>
              <a:t>long-term storage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043190"/>
            <a:ext cx="11552350" cy="565382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Energy Substrates</a:t>
            </a:r>
          </a:p>
          <a:p>
            <a:r>
              <a:rPr lang="en-US" sz="2600" dirty="0">
                <a:effectLst/>
              </a:rPr>
              <a:t>Several organic compounds that serve primarily as energy substrates for spermatozoa </a:t>
            </a:r>
            <a:r>
              <a:rPr lang="en-US" sz="2600" dirty="0" smtClean="0">
                <a:effectLst/>
              </a:rPr>
              <a:t>are found </a:t>
            </a:r>
            <a:r>
              <a:rPr lang="en-US" sz="2600" dirty="0">
                <a:effectLst/>
              </a:rPr>
              <a:t>in seminal </a:t>
            </a:r>
            <a:r>
              <a:rPr lang="en-US" sz="2600" dirty="0" smtClean="0">
                <a:effectLst/>
              </a:rPr>
              <a:t>plasma</a:t>
            </a:r>
          </a:p>
          <a:p>
            <a:r>
              <a:rPr lang="en-US" sz="2600" dirty="0" smtClean="0">
                <a:effectLst/>
              </a:rPr>
              <a:t>The </a:t>
            </a:r>
            <a:r>
              <a:rPr lang="en-US" sz="2600" dirty="0">
                <a:effectLst/>
              </a:rPr>
              <a:t>principal ones are </a:t>
            </a:r>
            <a:r>
              <a:rPr lang="en-US" sz="2600" dirty="0">
                <a:solidFill>
                  <a:srgbClr val="FFC000"/>
                </a:solidFill>
                <a:effectLst/>
              </a:rPr>
              <a:t>fructose</a:t>
            </a:r>
            <a:r>
              <a:rPr lang="en-US" sz="2600" dirty="0">
                <a:effectLst/>
              </a:rPr>
              <a:t>, </a:t>
            </a:r>
            <a:r>
              <a:rPr lang="en-US" sz="26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sorbitol</a:t>
            </a:r>
            <a:r>
              <a:rPr lang="en-US" sz="2600" dirty="0">
                <a:effectLst/>
              </a:rPr>
              <a:t>, and </a:t>
            </a:r>
            <a:r>
              <a:rPr lang="en-US" sz="2600" dirty="0" smtClean="0">
                <a:solidFill>
                  <a:schemeClr val="accent1"/>
                </a:solidFill>
                <a:effectLst/>
              </a:rPr>
              <a:t>glycerylphosphorylcholine</a:t>
            </a:r>
            <a:r>
              <a:rPr lang="en-US" sz="2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2600" dirty="0" smtClean="0">
                <a:solidFill>
                  <a:schemeClr val="accent1"/>
                </a:solidFill>
                <a:effectLst/>
              </a:rPr>
              <a:t>(GPC)</a:t>
            </a:r>
          </a:p>
          <a:p>
            <a:r>
              <a:rPr lang="en-US" sz="2600" dirty="0" smtClean="0">
                <a:effectLst/>
              </a:rPr>
              <a:t> </a:t>
            </a:r>
            <a:r>
              <a:rPr lang="en-US" sz="2600" dirty="0">
                <a:solidFill>
                  <a:srgbClr val="00B0F0"/>
                </a:solidFill>
                <a:effectLst/>
              </a:rPr>
              <a:t>Fructose (a simple sugar) and sorbitol (a sugar alcohol) are produced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by the </a:t>
            </a:r>
            <a:r>
              <a:rPr lang="en-US" sz="2600" dirty="0">
                <a:solidFill>
                  <a:srgbClr val="00B0F0"/>
                </a:solidFill>
                <a:effectLst/>
              </a:rPr>
              <a:t>vesicular glands, whereas GPC is produced in the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epididymides</a:t>
            </a:r>
          </a:p>
          <a:p>
            <a:r>
              <a:rPr lang="en-US" sz="2600" dirty="0" smtClean="0">
                <a:solidFill>
                  <a:srgbClr val="FFFF00"/>
                </a:solidFill>
                <a:effectLst/>
              </a:rPr>
              <a:t>All </a:t>
            </a:r>
            <a:r>
              <a:rPr lang="en-US" sz="2600" dirty="0">
                <a:solidFill>
                  <a:srgbClr val="FFFF00"/>
                </a:solidFill>
                <a:effectLst/>
              </a:rPr>
              <a:t>are unique in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that they </a:t>
            </a:r>
            <a:r>
              <a:rPr lang="en-US" sz="2600" dirty="0">
                <a:solidFill>
                  <a:srgbClr val="FFFF00"/>
                </a:solidFill>
                <a:effectLst/>
              </a:rPr>
              <a:t>are not found in substantial quantities elsewhere in the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body</a:t>
            </a:r>
            <a:endParaRPr lang="en-US" sz="2600" dirty="0">
              <a:effectLst/>
            </a:endParaRPr>
          </a:p>
          <a:p>
            <a:r>
              <a:rPr lang="en-US" sz="26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Fructose can be used by spermatozoa as an energy substrate under the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anaerobic conditions </a:t>
            </a:r>
            <a:r>
              <a:rPr lang="en-US" sz="26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of storage and the aerobic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conditions </a:t>
            </a:r>
            <a:r>
              <a:rPr lang="en-US" sz="26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found in the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female tract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300766"/>
            <a:ext cx="11552350" cy="539624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Sorbitol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and GPC can be utilized only 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aerobically</a:t>
            </a:r>
          </a:p>
          <a:p>
            <a:r>
              <a:rPr lang="en-US" sz="2400" dirty="0" smtClean="0"/>
              <a:t>GPC </a:t>
            </a:r>
            <a:r>
              <a:rPr lang="en-US" sz="2400" dirty="0"/>
              <a:t>must </a:t>
            </a:r>
            <a:r>
              <a:rPr lang="en-US" sz="2400" dirty="0" smtClean="0"/>
              <a:t>be acted </a:t>
            </a:r>
            <a:r>
              <a:rPr lang="en-US" sz="2400" dirty="0"/>
              <a:t>on by an enzyme found in the female tract before it </a:t>
            </a:r>
            <a:r>
              <a:rPr lang="en-US" sz="2400" dirty="0" smtClean="0"/>
              <a:t>can </a:t>
            </a:r>
            <a:r>
              <a:rPr lang="en-US" sz="2400" dirty="0"/>
              <a:t>be </a:t>
            </a:r>
            <a:r>
              <a:rPr lang="en-US" sz="2400" dirty="0" smtClean="0"/>
              <a:t>utilized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>
                <a:solidFill>
                  <a:srgbClr val="FFFF00"/>
                </a:solidFill>
              </a:rPr>
              <a:t>This enzyme </a:t>
            </a:r>
            <a:r>
              <a:rPr lang="en-US" sz="2400" dirty="0" smtClean="0">
                <a:solidFill>
                  <a:srgbClr val="FFFF00"/>
                </a:solidFill>
              </a:rPr>
              <a:t>splits the </a:t>
            </a:r>
            <a:r>
              <a:rPr lang="en-US" sz="2400" dirty="0">
                <a:solidFill>
                  <a:srgbClr val="FFFF00"/>
                </a:solidFill>
              </a:rPr>
              <a:t>choline from the rest of the molecule, forming glycerylphosphate, which can be </a:t>
            </a:r>
            <a:r>
              <a:rPr lang="en-US" sz="2400" dirty="0" smtClean="0">
                <a:solidFill>
                  <a:srgbClr val="FFFF00"/>
                </a:solidFill>
              </a:rPr>
              <a:t>metabolized as </a:t>
            </a:r>
            <a:r>
              <a:rPr lang="en-US" sz="2400" dirty="0">
                <a:solidFill>
                  <a:srgbClr val="FFFF00"/>
                </a:solidFill>
              </a:rPr>
              <a:t>an energy </a:t>
            </a:r>
            <a:r>
              <a:rPr lang="en-US" sz="2400" dirty="0" smtClean="0">
                <a:solidFill>
                  <a:srgbClr val="FFFF00"/>
                </a:solidFill>
              </a:rPr>
              <a:t>substrate</a:t>
            </a:r>
          </a:p>
          <a:p>
            <a:r>
              <a:rPr lang="en-US" sz="2400" dirty="0" smtClean="0"/>
              <a:t>Lactic </a:t>
            </a:r>
            <a:r>
              <a:rPr lang="en-US" sz="2400" dirty="0"/>
              <a:t>acid, a by-product of the anaerobic metabolism </a:t>
            </a:r>
            <a:r>
              <a:rPr lang="en-US" sz="2400" dirty="0" smtClean="0"/>
              <a:t>of fructose builds </a:t>
            </a:r>
            <a:r>
              <a:rPr lang="en-US" sz="2400" dirty="0"/>
              <a:t>up in semen that is being stored and theoretically can </a:t>
            </a:r>
            <a:r>
              <a:rPr lang="en-US" sz="2400" dirty="0" smtClean="0"/>
              <a:t>be used </a:t>
            </a:r>
            <a:r>
              <a:rPr lang="en-US" sz="2400" dirty="0"/>
              <a:t>as an energy substrate when placed in aerobic conditions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78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300766"/>
            <a:ext cx="11552350" cy="53962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Fructose </a:t>
            </a:r>
            <a:r>
              <a:rPr lang="en-US" sz="2400" dirty="0"/>
              <a:t>is found in high concentrations in bull and ram semen but is much lower </a:t>
            </a:r>
            <a:r>
              <a:rPr lang="en-US" sz="2400" dirty="0" smtClean="0"/>
              <a:t>in both </a:t>
            </a:r>
            <a:r>
              <a:rPr lang="en-US" sz="2400" dirty="0"/>
              <a:t>boar and stallion </a:t>
            </a:r>
            <a:r>
              <a:rPr lang="en-US" sz="2400" dirty="0" smtClean="0"/>
              <a:t>semen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The </a:t>
            </a:r>
            <a:r>
              <a:rPr lang="en-US" sz="2400" dirty="0">
                <a:solidFill>
                  <a:srgbClr val="FFC000"/>
                </a:solidFill>
              </a:rPr>
              <a:t>low concentration of fructose in boar and stallion </a:t>
            </a:r>
            <a:r>
              <a:rPr lang="en-US" sz="2400" dirty="0" smtClean="0">
                <a:solidFill>
                  <a:srgbClr val="FFC000"/>
                </a:solidFill>
              </a:rPr>
              <a:t>semen may </a:t>
            </a:r>
            <a:r>
              <a:rPr lang="en-US" sz="2400" dirty="0">
                <a:solidFill>
                  <a:srgbClr val="FFC000"/>
                </a:solidFill>
              </a:rPr>
              <a:t>contribute to the problems of storing semen from these </a:t>
            </a:r>
            <a:r>
              <a:rPr lang="en-US" sz="2400" dirty="0" smtClean="0">
                <a:solidFill>
                  <a:srgbClr val="FFC000"/>
                </a:solidFill>
              </a:rPr>
              <a:t>species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3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Semen is composed from:   </a:t>
            </a:r>
            <a:endParaRPr lang="en-US" sz="3600" b="1" dirty="0">
              <a:solidFill>
                <a:srgbClr val="92D050"/>
              </a:solidFill>
            </a:endParaRPr>
          </a:p>
          <a:p>
            <a:pPr lvl="1"/>
            <a:r>
              <a:rPr lang="en-US" sz="3000" dirty="0" smtClean="0">
                <a:solidFill>
                  <a:srgbClr val="FFFF00"/>
                </a:solidFill>
                <a:effectLst/>
              </a:rPr>
              <a:t>Spermatozoa – testes 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 </a:t>
            </a:r>
            <a:endParaRPr lang="en-US" sz="2400" dirty="0">
              <a:solidFill>
                <a:srgbClr val="FFFF00"/>
              </a:solidFill>
              <a:effectLst/>
            </a:endParaRPr>
          </a:p>
          <a:p>
            <a:pPr lvl="1"/>
            <a:r>
              <a:rPr lang="en-US" sz="3000" dirty="0">
                <a:solidFill>
                  <a:srgbClr val="FFFF00"/>
                </a:solidFill>
                <a:effectLst/>
              </a:rPr>
              <a:t>S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eminal plasma – accessory glands (</a:t>
            </a:r>
            <a:r>
              <a:rPr lang="en-US" sz="3200" dirty="0">
                <a:solidFill>
                  <a:srgbClr val="FFFF00"/>
                </a:solidFill>
                <a:effectLst/>
              </a:rPr>
              <a:t>vesicular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glands, </a:t>
            </a:r>
            <a:r>
              <a:rPr lang="en-US" sz="3200" dirty="0">
                <a:solidFill>
                  <a:srgbClr val="FFFF00"/>
                </a:solidFill>
                <a:effectLst/>
              </a:rPr>
              <a:t>bulbourethral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glands and</a:t>
            </a:r>
            <a:r>
              <a:rPr lang="en-US" sz="3200" dirty="0">
                <a:solidFill>
                  <a:srgbClr val="FFFF00"/>
                </a:solidFill>
                <a:effectLst/>
              </a:rPr>
              <a:t> prostate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gland) 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 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2" algn="just">
              <a:buFontTx/>
              <a:buChar char="-"/>
            </a:pPr>
            <a:r>
              <a:rPr lang="en-US" sz="2200" dirty="0" smtClean="0">
                <a:effectLst/>
              </a:rPr>
              <a:t>In </a:t>
            </a:r>
            <a:r>
              <a:rPr lang="en-US" sz="2200" dirty="0">
                <a:effectLst/>
              </a:rPr>
              <a:t>bulls, the greatest contribution to the fluid volume of semen is from the vesicular glands, with minor contributions from the prostate gland and bulbourethral </a:t>
            </a:r>
            <a:r>
              <a:rPr lang="en-US" sz="2200" dirty="0" smtClean="0">
                <a:effectLst/>
              </a:rPr>
              <a:t>glands</a:t>
            </a:r>
          </a:p>
          <a:p>
            <a:pPr lvl="2" algn="just">
              <a:buFontTx/>
              <a:buChar char="-"/>
            </a:pPr>
            <a:r>
              <a:rPr lang="en-US" sz="2200" dirty="0" smtClean="0">
                <a:effectLst/>
              </a:rPr>
              <a:t>In </a:t>
            </a:r>
            <a:r>
              <a:rPr lang="en-US" sz="2200" dirty="0">
                <a:effectLst/>
              </a:rPr>
              <a:t>boars, there are greater contributions from the prostate and bulbourethral glands, with a smaller proportion from the vesicular </a:t>
            </a:r>
            <a:r>
              <a:rPr lang="en-US" sz="2200" dirty="0" smtClean="0">
                <a:effectLst/>
              </a:rPr>
              <a:t>glands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1"/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043190"/>
            <a:ext cx="11552350" cy="565382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C000"/>
                </a:solidFill>
                <a:effectLst/>
              </a:rPr>
              <a:t>Other Organic Compounds</a:t>
            </a:r>
          </a:p>
          <a:p>
            <a:r>
              <a:rPr lang="en-US" sz="2400" dirty="0" smtClean="0">
                <a:effectLst/>
              </a:rPr>
              <a:t>Compounds found </a:t>
            </a:r>
            <a:r>
              <a:rPr lang="en-US" sz="2400" dirty="0">
                <a:effectLst/>
              </a:rPr>
              <a:t>in </a:t>
            </a:r>
            <a:r>
              <a:rPr lang="en-US" sz="2400" dirty="0" smtClean="0">
                <a:effectLst/>
              </a:rPr>
              <a:t>seminal plasma </a:t>
            </a:r>
            <a:r>
              <a:rPr lang="en-US" sz="2400" dirty="0">
                <a:effectLst/>
              </a:rPr>
              <a:t>in rather </a:t>
            </a:r>
            <a:r>
              <a:rPr lang="en-US" sz="2400" dirty="0" smtClean="0">
                <a:effectLst/>
              </a:rPr>
              <a:t>large concentrations but </a:t>
            </a:r>
            <a:r>
              <a:rPr lang="en-US" sz="2400" dirty="0">
                <a:effectLst/>
              </a:rPr>
              <a:t>not used as </a:t>
            </a:r>
            <a:r>
              <a:rPr lang="en-US" sz="2400" dirty="0" smtClean="0">
                <a:effectLst/>
              </a:rPr>
              <a:t>energy substrates </a:t>
            </a:r>
            <a:r>
              <a:rPr lang="en-US" sz="2400" dirty="0">
                <a:effectLst/>
              </a:rPr>
              <a:t>are </a:t>
            </a:r>
            <a:r>
              <a:rPr lang="en-US" sz="2400" dirty="0">
                <a:solidFill>
                  <a:srgbClr val="FFFF00"/>
                </a:solidFill>
                <a:effectLst/>
              </a:rPr>
              <a:t>inositol</a:t>
            </a:r>
            <a:r>
              <a:rPr lang="en-US" sz="2400" dirty="0">
                <a:effectLst/>
              </a:rPr>
              <a:t> and </a:t>
            </a:r>
            <a:r>
              <a:rPr lang="en-US" sz="2400" dirty="0">
                <a:solidFill>
                  <a:srgbClr val="92D050"/>
                </a:solidFill>
                <a:effectLst/>
              </a:rPr>
              <a:t>citric </a:t>
            </a:r>
            <a:r>
              <a:rPr lang="en-US" sz="2400" dirty="0" smtClean="0">
                <a:solidFill>
                  <a:srgbClr val="92D050"/>
                </a:solidFill>
                <a:effectLst/>
              </a:rPr>
              <a:t>acid</a:t>
            </a:r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Both are produced by the accessory </a:t>
            </a:r>
            <a:r>
              <a:rPr lang="en-US" sz="2400" dirty="0" smtClean="0">
                <a:effectLst/>
              </a:rPr>
              <a:t>glands</a:t>
            </a:r>
          </a:p>
          <a:p>
            <a:r>
              <a:rPr lang="en-US" sz="2400" dirty="0" smtClean="0">
                <a:effectLst/>
              </a:rPr>
              <a:t>Ergothionine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is </a:t>
            </a:r>
            <a:r>
              <a:rPr lang="en-US" sz="2400" dirty="0">
                <a:effectLst/>
              </a:rPr>
              <a:t>found in the semen of boars and </a:t>
            </a:r>
            <a:r>
              <a:rPr lang="en-US" sz="2400" dirty="0" smtClean="0">
                <a:effectLst/>
              </a:rPr>
              <a:t>stallions</a:t>
            </a:r>
          </a:p>
          <a:p>
            <a:r>
              <a:rPr lang="en-US" sz="2400" dirty="0" smtClean="0">
                <a:effectLst/>
              </a:rPr>
              <a:t>These </a:t>
            </a:r>
            <a:r>
              <a:rPr lang="en-US" sz="2400" dirty="0">
                <a:effectLst/>
              </a:rPr>
              <a:t>compounds are not found </a:t>
            </a:r>
            <a:r>
              <a:rPr lang="en-US" sz="2400" dirty="0" smtClean="0">
                <a:effectLst/>
              </a:rPr>
              <a:t>in substantial </a:t>
            </a:r>
            <a:r>
              <a:rPr lang="en-US" sz="2400" dirty="0">
                <a:effectLst/>
              </a:rPr>
              <a:t>amounts elsewhere in the </a:t>
            </a:r>
            <a:r>
              <a:rPr lang="en-US" sz="2400" dirty="0" smtClean="0">
                <a:effectLst/>
              </a:rPr>
              <a:t>body</a:t>
            </a:r>
          </a:p>
          <a:p>
            <a:r>
              <a:rPr lang="en-US" sz="2400" dirty="0" smtClean="0">
                <a:solidFill>
                  <a:srgbClr val="FFC000"/>
                </a:solidFill>
                <a:effectLst/>
              </a:rPr>
              <a:t>( All these products play role for sperm metabolism) </a:t>
            </a:r>
            <a:endParaRPr lang="en-US" sz="2400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52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effectLst/>
              </a:rPr>
              <a:t>SEMINAL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043190"/>
            <a:ext cx="11552350" cy="565382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C000"/>
                </a:solidFill>
                <a:effectLst/>
              </a:rPr>
              <a:t>Fatty compounds </a:t>
            </a:r>
          </a:p>
          <a:p>
            <a:pPr lvl="1"/>
            <a:r>
              <a:rPr lang="en-US" sz="2600" dirty="0" smtClean="0">
                <a:effectLst/>
              </a:rPr>
              <a:t>Prostaglandins and vesiglandins and phospholipids</a:t>
            </a:r>
          </a:p>
          <a:p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solidFill>
                  <a:srgbClr val="FFC000"/>
                </a:solidFill>
                <a:effectLst/>
              </a:rPr>
              <a:t>( All these products play role for sperm metabolism) </a:t>
            </a:r>
            <a:endParaRPr lang="en-US" sz="2800" dirty="0" smtClean="0">
              <a:solidFill>
                <a:srgbClr val="FFC000"/>
              </a:solidFill>
              <a:effectLst/>
            </a:endParaRPr>
          </a:p>
          <a:p>
            <a:endParaRPr lang="en-US" sz="2800" dirty="0">
              <a:solidFill>
                <a:srgbClr val="FFC000"/>
              </a:solidFill>
              <a:effectLst/>
            </a:endParaRPr>
          </a:p>
          <a:p>
            <a:r>
              <a:rPr lang="en-US" sz="2800" dirty="0" smtClean="0">
                <a:solidFill>
                  <a:srgbClr val="FFC000"/>
                </a:solidFill>
                <a:effectLst/>
              </a:rPr>
              <a:t>Vitamins </a:t>
            </a:r>
          </a:p>
          <a:p>
            <a:pPr lvl="1"/>
            <a:r>
              <a:rPr lang="en-US" sz="2600" dirty="0" smtClean="0">
                <a:effectLst/>
              </a:rPr>
              <a:t>Vitamin C and B complex </a:t>
            </a:r>
          </a:p>
          <a:p>
            <a:r>
              <a:rPr lang="en-US" sz="2600" dirty="0">
                <a:solidFill>
                  <a:srgbClr val="FFC000"/>
                </a:solidFill>
                <a:effectLst/>
              </a:rPr>
              <a:t>( All these </a:t>
            </a:r>
            <a:r>
              <a:rPr lang="en-US" sz="2600" dirty="0" smtClean="0">
                <a:solidFill>
                  <a:srgbClr val="FFC000"/>
                </a:solidFill>
                <a:effectLst/>
              </a:rPr>
              <a:t>vitamins </a:t>
            </a:r>
            <a:r>
              <a:rPr lang="en-US" sz="2600" dirty="0">
                <a:solidFill>
                  <a:srgbClr val="FFC000"/>
                </a:solidFill>
                <a:effectLst/>
              </a:rPr>
              <a:t>play role </a:t>
            </a:r>
            <a:r>
              <a:rPr lang="en-US" sz="2600" dirty="0" smtClean="0">
                <a:solidFill>
                  <a:srgbClr val="FFC000"/>
                </a:solidFill>
                <a:effectLst/>
              </a:rPr>
              <a:t>as a co factor for </a:t>
            </a:r>
            <a:r>
              <a:rPr lang="en-US" sz="2600" dirty="0">
                <a:solidFill>
                  <a:srgbClr val="FFC000"/>
                </a:solidFill>
                <a:effectLst/>
              </a:rPr>
              <a:t>sperm metabolism) </a:t>
            </a:r>
          </a:p>
          <a:p>
            <a:pPr lvl="1"/>
            <a:endParaRPr lang="en-US" sz="2600" dirty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26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Semen is composed from   </a:t>
            </a:r>
            <a:endParaRPr lang="en-US" sz="3600" b="1" dirty="0">
              <a:solidFill>
                <a:srgbClr val="92D050"/>
              </a:solidFill>
            </a:endParaRPr>
          </a:p>
          <a:p>
            <a:pPr lvl="1">
              <a:buFontTx/>
              <a:buChar char="-"/>
            </a:pPr>
            <a:endParaRPr lang="en-US" sz="2400" dirty="0" smtClean="0">
              <a:effectLst/>
            </a:endParaRPr>
          </a:p>
          <a:p>
            <a:pPr algn="just">
              <a:buFontTx/>
              <a:buChar char="-"/>
            </a:pPr>
            <a:r>
              <a:rPr lang="en-US" sz="3000" dirty="0" smtClean="0">
                <a:effectLst/>
              </a:rPr>
              <a:t>These </a:t>
            </a:r>
            <a:r>
              <a:rPr lang="en-US" sz="3000" dirty="0">
                <a:effectLst/>
              </a:rPr>
              <a:t>differences are reflected in the chemical composition of </a:t>
            </a:r>
            <a:r>
              <a:rPr lang="en-US" sz="3000" dirty="0" smtClean="0">
                <a:effectLst/>
              </a:rPr>
              <a:t>semen </a:t>
            </a:r>
          </a:p>
          <a:p>
            <a:pPr lvl="2" algn="just">
              <a:buFontTx/>
              <a:buChar char="-"/>
            </a:pPr>
            <a:r>
              <a:rPr lang="en-US" sz="2800" dirty="0" smtClean="0">
                <a:effectLst/>
              </a:rPr>
              <a:t>Bull </a:t>
            </a:r>
            <a:r>
              <a:rPr lang="en-US" sz="2800" dirty="0">
                <a:effectLst/>
              </a:rPr>
              <a:t>semen is higher in fructose and sorbitol, which comes from the vesicular </a:t>
            </a:r>
            <a:r>
              <a:rPr lang="en-US" sz="2800" dirty="0" smtClean="0">
                <a:effectLst/>
              </a:rPr>
              <a:t>glands</a:t>
            </a:r>
          </a:p>
          <a:p>
            <a:pPr lvl="2" algn="just">
              <a:buFontTx/>
              <a:buChar char="-"/>
            </a:pPr>
            <a:r>
              <a:rPr lang="en-US" sz="2800" dirty="0">
                <a:effectLst/>
              </a:rPr>
              <a:t>W</a:t>
            </a:r>
            <a:r>
              <a:rPr lang="en-US" sz="2800" dirty="0" smtClean="0">
                <a:effectLst/>
              </a:rPr>
              <a:t>hereas </a:t>
            </a:r>
            <a:r>
              <a:rPr lang="en-US" sz="2800" dirty="0">
                <a:effectLst/>
              </a:rPr>
              <a:t>boar semen is higher in most minerals, the major source of these being the prostate </a:t>
            </a:r>
            <a:r>
              <a:rPr lang="en-US" sz="2800" dirty="0" smtClean="0">
                <a:effectLst/>
              </a:rPr>
              <a:t>gland</a:t>
            </a:r>
            <a:endParaRPr lang="en-US" sz="2800" dirty="0">
              <a:effectLst/>
            </a:endParaRPr>
          </a:p>
          <a:p>
            <a:pPr marL="457200" lvl="1" indent="0">
              <a:buNone/>
            </a:pPr>
            <a:endParaRPr lang="en-US" sz="2400" b="1" dirty="0"/>
          </a:p>
          <a:p>
            <a:pPr lvl="1"/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Spermatozoa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940158"/>
            <a:ext cx="10353762" cy="5769919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concentration (no. /ml) of spermatozoa in an ejaculate of semen is approximately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pPr lvl="1"/>
            <a:r>
              <a:rPr lang="en-US" sz="2000" b="1" dirty="0" smtClean="0">
                <a:solidFill>
                  <a:srgbClr val="92D050"/>
                </a:solidFill>
                <a:effectLst/>
              </a:rPr>
              <a:t>150 </a:t>
            </a:r>
            <a:r>
              <a:rPr lang="en-US" sz="2000" b="1" dirty="0">
                <a:solidFill>
                  <a:srgbClr val="92D050"/>
                </a:solidFill>
                <a:effectLst/>
              </a:rPr>
              <a:t>million for stallions, </a:t>
            </a:r>
            <a:endParaRPr lang="en-US" sz="2000" b="1" dirty="0" smtClean="0">
              <a:solidFill>
                <a:srgbClr val="92D050"/>
              </a:solidFill>
              <a:effectLst/>
            </a:endParaRPr>
          </a:p>
          <a:p>
            <a:pPr lvl="1"/>
            <a:r>
              <a:rPr lang="en-US" sz="2000" b="1" dirty="0" smtClean="0">
                <a:solidFill>
                  <a:srgbClr val="92D050"/>
                </a:solidFill>
                <a:effectLst/>
              </a:rPr>
              <a:t>200 </a:t>
            </a:r>
            <a:r>
              <a:rPr lang="en-US" sz="2000" b="1" dirty="0">
                <a:solidFill>
                  <a:srgbClr val="92D050"/>
                </a:solidFill>
                <a:effectLst/>
              </a:rPr>
              <a:t>million for boars, </a:t>
            </a:r>
            <a:endParaRPr lang="en-US" sz="2000" b="1" dirty="0" smtClean="0">
              <a:solidFill>
                <a:srgbClr val="92D050"/>
              </a:solidFill>
              <a:effectLst/>
            </a:endParaRPr>
          </a:p>
          <a:p>
            <a:pPr lvl="1"/>
            <a:r>
              <a:rPr lang="en-US" sz="2000" b="1" dirty="0" smtClean="0">
                <a:solidFill>
                  <a:srgbClr val="92D050"/>
                </a:solidFill>
                <a:effectLst/>
              </a:rPr>
              <a:t>1.2 </a:t>
            </a:r>
            <a:r>
              <a:rPr lang="en-US" sz="2000" b="1" dirty="0">
                <a:solidFill>
                  <a:srgbClr val="92D050"/>
                </a:solidFill>
                <a:effectLst/>
              </a:rPr>
              <a:t>billion for bulls, </a:t>
            </a:r>
            <a:endParaRPr lang="en-US" sz="2000" b="1" dirty="0" smtClean="0">
              <a:solidFill>
                <a:srgbClr val="92D050"/>
              </a:solidFill>
              <a:effectLst/>
            </a:endParaRPr>
          </a:p>
          <a:p>
            <a:pPr lvl="1"/>
            <a:r>
              <a:rPr lang="en-US" sz="2000" b="1" dirty="0" smtClean="0">
                <a:solidFill>
                  <a:srgbClr val="92D050"/>
                </a:solidFill>
                <a:effectLst/>
              </a:rPr>
              <a:t>2 </a:t>
            </a:r>
            <a:r>
              <a:rPr lang="en-US" sz="2000" b="1" dirty="0">
                <a:solidFill>
                  <a:srgbClr val="92D050"/>
                </a:solidFill>
                <a:effectLst/>
              </a:rPr>
              <a:t>billion for </a:t>
            </a:r>
            <a:r>
              <a:rPr lang="en-US" sz="2000" b="1" dirty="0" smtClean="0">
                <a:solidFill>
                  <a:srgbClr val="92D050"/>
                </a:solidFill>
                <a:effectLst/>
              </a:rPr>
              <a:t>rams</a:t>
            </a:r>
            <a:endParaRPr lang="en-US" b="1" dirty="0">
              <a:solidFill>
                <a:srgbClr val="92D050"/>
              </a:solidFill>
              <a:effectLst/>
            </a:endParaRPr>
          </a:p>
          <a:p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Theoretically, 50% of the spermatozoa in a given ejaculate will contain X chromosomes and 50% Y </a:t>
            </a:r>
            <a:r>
              <a:rPr lang="en-US" sz="2400" dirty="0" smtClean="0">
                <a:effectLst/>
              </a:rPr>
              <a:t>chromosomes </a:t>
            </a:r>
          </a:p>
          <a:p>
            <a:r>
              <a:rPr lang="en-US" sz="2400" dirty="0" smtClean="0">
                <a:effectLst/>
              </a:rPr>
              <a:t>Approximately </a:t>
            </a:r>
            <a:r>
              <a:rPr lang="en-US" sz="2400" dirty="0">
                <a:effectLst/>
              </a:rPr>
              <a:t>60% to 70% of the spermatozoa in semen are expected to be progressively </a:t>
            </a:r>
            <a:r>
              <a:rPr lang="en-US" sz="2400" dirty="0" smtClean="0">
                <a:effectLst/>
              </a:rPr>
              <a:t>motile</a:t>
            </a:r>
          </a:p>
          <a:p>
            <a:r>
              <a:rPr lang="en-US" sz="2400" dirty="0">
                <a:effectLst/>
              </a:rPr>
              <a:t>A</a:t>
            </a:r>
            <a:r>
              <a:rPr lang="en-US" sz="2400" dirty="0" smtClean="0">
                <a:effectLst/>
              </a:rPr>
              <a:t>verage </a:t>
            </a:r>
            <a:r>
              <a:rPr lang="en-US" sz="2400" dirty="0">
                <a:effectLst/>
              </a:rPr>
              <a:t>speed of 6 mm per </a:t>
            </a:r>
            <a:r>
              <a:rPr lang="en-US" sz="2400" dirty="0" smtClean="0">
                <a:effectLst/>
              </a:rPr>
              <a:t>minute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3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Spermatozoa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940158"/>
            <a:ext cx="10353762" cy="576991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effectLst/>
              </a:rPr>
              <a:t>In </a:t>
            </a:r>
            <a:r>
              <a:rPr lang="en-US" sz="2400" dirty="0">
                <a:effectLst/>
              </a:rPr>
              <a:t>high-quality semen, 80% to 90% of the spermatozoa will have normal </a:t>
            </a:r>
            <a:r>
              <a:rPr lang="en-US" sz="2400" dirty="0" smtClean="0">
                <a:effectLst/>
              </a:rPr>
              <a:t>morphology</a:t>
            </a:r>
          </a:p>
          <a:p>
            <a:pPr lvl="1" algn="just"/>
            <a:r>
              <a:rPr lang="en-US" sz="2200" dirty="0" smtClean="0">
                <a:effectLst/>
              </a:rPr>
              <a:t>Concentration</a:t>
            </a:r>
          </a:p>
          <a:p>
            <a:pPr lvl="1" algn="just"/>
            <a:r>
              <a:rPr lang="en-US" sz="2200" dirty="0" smtClean="0">
                <a:effectLst/>
              </a:rPr>
              <a:t>motility percent</a:t>
            </a:r>
          </a:p>
          <a:p>
            <a:pPr lvl="1" algn="just"/>
            <a:r>
              <a:rPr lang="en-US" sz="2200" dirty="0" smtClean="0">
                <a:effectLst/>
              </a:rPr>
              <a:t>morphology </a:t>
            </a:r>
          </a:p>
          <a:p>
            <a:pPr algn="just"/>
            <a:r>
              <a:rPr lang="en-US" sz="2600" dirty="0" smtClean="0">
                <a:effectLst/>
              </a:rPr>
              <a:t>Spermatozoa </a:t>
            </a:r>
            <a:r>
              <a:rPr lang="en-US" sz="2600" dirty="0">
                <a:effectLst/>
              </a:rPr>
              <a:t>of bulls have an overall length of </a:t>
            </a:r>
            <a:r>
              <a:rPr lang="en-US" sz="2600" dirty="0" smtClean="0">
                <a:effectLst/>
              </a:rPr>
              <a:t>60µ to 70µ</a:t>
            </a:r>
          </a:p>
          <a:p>
            <a:pPr algn="just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head is </a:t>
            </a:r>
            <a:r>
              <a:rPr lang="en-US" sz="2400" dirty="0" smtClean="0">
                <a:effectLst/>
              </a:rPr>
              <a:t>8µ to 10µ long</a:t>
            </a:r>
          </a:p>
          <a:p>
            <a:pPr algn="just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head is flattened, about </a:t>
            </a:r>
            <a:r>
              <a:rPr lang="en-US" sz="2400" dirty="0" smtClean="0">
                <a:effectLst/>
              </a:rPr>
              <a:t>4µ wide </a:t>
            </a:r>
            <a:r>
              <a:rPr lang="en-US" sz="2400" dirty="0">
                <a:effectLst/>
              </a:rPr>
              <a:t>and </a:t>
            </a:r>
            <a:r>
              <a:rPr lang="en-US" sz="2400" dirty="0" smtClean="0">
                <a:effectLst/>
              </a:rPr>
              <a:t>0.5µ thick</a:t>
            </a:r>
          </a:p>
          <a:p>
            <a:pPr algn="just"/>
            <a:r>
              <a:rPr lang="en-US" sz="2400" dirty="0" smtClean="0">
                <a:effectLst/>
              </a:rPr>
              <a:t>Both </a:t>
            </a:r>
            <a:r>
              <a:rPr lang="en-US" sz="2400" dirty="0">
                <a:effectLst/>
              </a:rPr>
              <a:t>boars and rams have sperm of similar size, while sperm of stallions are smaller (about </a:t>
            </a:r>
            <a:r>
              <a:rPr lang="en-US" sz="2400" dirty="0" smtClean="0">
                <a:effectLst/>
              </a:rPr>
              <a:t>50</a:t>
            </a:r>
            <a:r>
              <a:rPr lang="en-US" sz="2400" dirty="0">
                <a:effectLst/>
              </a:rPr>
              <a:t>µ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in length</a:t>
            </a:r>
            <a:r>
              <a:rPr lang="en-US" sz="2400" dirty="0" smtClean="0">
                <a:effectLst/>
              </a:rPr>
              <a:t>)</a:t>
            </a:r>
            <a:endParaRPr lang="en-US" sz="2400" dirty="0">
              <a:effectLst/>
            </a:endParaRP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8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/>
              </a:rPr>
              <a:t>Normal Morphology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940158"/>
            <a:ext cx="10353762" cy="576991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normal spermatozoon is composed of a head and a tail that is divided into a mid-piece, main-piece, and end-piece </a:t>
            </a:r>
          </a:p>
          <a:p>
            <a:pPr algn="just"/>
            <a:r>
              <a:rPr lang="en-US" sz="2400" dirty="0">
                <a:effectLst/>
              </a:rPr>
              <a:t>The important components of the head include the nucleus</a:t>
            </a:r>
            <a:r>
              <a:rPr lang="en-US" sz="2400" i="1" dirty="0">
                <a:effectLst/>
              </a:rPr>
              <a:t>, </a:t>
            </a:r>
            <a:r>
              <a:rPr lang="en-US" sz="2400" dirty="0">
                <a:effectLst/>
              </a:rPr>
              <a:t>containing the genetic code, which is the sire's contribution to a new </a:t>
            </a:r>
            <a:r>
              <a:rPr lang="en-US" sz="2400" dirty="0" smtClean="0">
                <a:effectLst/>
              </a:rPr>
              <a:t>offspring</a:t>
            </a:r>
          </a:p>
          <a:p>
            <a:pPr algn="just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acrosome covers the anterior part of the nucleus and contains enzymes needed for penetration of the corona radiata and zona pellucida during </a:t>
            </a:r>
            <a:r>
              <a:rPr lang="en-US" sz="2400" dirty="0" smtClean="0">
                <a:effectLst/>
              </a:rPr>
              <a:t>fertilization</a:t>
            </a:r>
            <a:endParaRPr lang="ar-IQ" sz="2400" dirty="0" smtClean="0">
              <a:effectLst/>
            </a:endParaRPr>
          </a:p>
          <a:p>
            <a:pPr lvl="1" algn="just"/>
            <a:r>
              <a:rPr lang="en-US" sz="2200" dirty="0">
                <a:solidFill>
                  <a:srgbClr val="92D050"/>
                </a:solidFill>
                <a:effectLst/>
              </a:rPr>
              <a:t>If the acrosome is malformed, damaged, or missing, the spermatozoon will not be able to participate in </a:t>
            </a:r>
            <a:r>
              <a:rPr lang="en-US" sz="2200" dirty="0" smtClean="0">
                <a:solidFill>
                  <a:srgbClr val="92D050"/>
                </a:solidFill>
                <a:effectLst/>
              </a:rPr>
              <a:t>fertilization</a:t>
            </a:r>
            <a:endParaRPr lang="ar-IQ" sz="2200" dirty="0" smtClean="0">
              <a:solidFill>
                <a:srgbClr val="92D050"/>
              </a:solidFill>
              <a:effectLst/>
            </a:endParaRPr>
          </a:p>
          <a:p>
            <a:pPr lvl="1" algn="just"/>
            <a:r>
              <a:rPr lang="en-US" sz="2200" dirty="0">
                <a:solidFill>
                  <a:srgbClr val="92D050"/>
                </a:solidFill>
                <a:effectLst/>
              </a:rPr>
              <a:t>During aging, the acrosome becomes loosened from the nucleus starting at the apical ridge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70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/>
              </a:rPr>
              <a:t>Normal Morphology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1275008"/>
            <a:ext cx="10353762" cy="5435069"/>
          </a:xfrm>
        </p:spPr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>
                <a:effectLst/>
              </a:rPr>
              <a:t>post-nuclear </a:t>
            </a:r>
            <a:r>
              <a:rPr lang="en-US" sz="2400" dirty="0">
                <a:effectLst/>
              </a:rPr>
              <a:t>cap</a:t>
            </a:r>
            <a:r>
              <a:rPr lang="en-US" sz="2400" i="1" dirty="0"/>
              <a:t>, </a:t>
            </a:r>
            <a:r>
              <a:rPr lang="en-US" sz="2400" dirty="0"/>
              <a:t>covering </a:t>
            </a:r>
            <a:r>
              <a:rPr lang="en-US" sz="2400" dirty="0" smtClean="0"/>
              <a:t>the posterior </a:t>
            </a:r>
            <a:r>
              <a:rPr lang="en-US" sz="2400" dirty="0"/>
              <a:t>portion of the nucleus,</a:t>
            </a:r>
            <a:endParaRPr lang="en-US" sz="2400" dirty="0" smtClean="0">
              <a:effectLst/>
            </a:endParaRPr>
          </a:p>
          <a:p>
            <a:pPr algn="just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point where the tail joins the head contains the </a:t>
            </a:r>
            <a:r>
              <a:rPr lang="en-US" sz="2400" dirty="0">
                <a:solidFill>
                  <a:srgbClr val="FFC000"/>
                </a:solidFill>
                <a:effectLst/>
              </a:rPr>
              <a:t>proximal centriole </a:t>
            </a:r>
            <a:r>
              <a:rPr lang="en-US" sz="2400" dirty="0">
                <a:effectLst/>
              </a:rPr>
              <a:t>and is called the implantation </a:t>
            </a:r>
            <a:r>
              <a:rPr lang="en-US" sz="2400" dirty="0" smtClean="0">
                <a:effectLst/>
              </a:rPr>
              <a:t>region</a:t>
            </a:r>
            <a:endParaRPr lang="ar-IQ" sz="2400" dirty="0" smtClean="0">
              <a:effectLst/>
            </a:endParaRPr>
          </a:p>
          <a:p>
            <a:pPr lvl="1" algn="just"/>
            <a:r>
              <a:rPr lang="en-US" sz="2400" dirty="0" smtClean="0">
                <a:solidFill>
                  <a:srgbClr val="92D050"/>
                </a:solidFill>
                <a:effectLst/>
              </a:rPr>
              <a:t>The </a:t>
            </a:r>
            <a:r>
              <a:rPr lang="en-US" sz="2400" dirty="0">
                <a:solidFill>
                  <a:srgbClr val="92D050"/>
                </a:solidFill>
                <a:effectLst/>
              </a:rPr>
              <a:t>head and tail become separated at this point during </a:t>
            </a:r>
            <a:r>
              <a:rPr lang="en-US" sz="2400" dirty="0" smtClean="0">
                <a:solidFill>
                  <a:srgbClr val="92D050"/>
                </a:solidFill>
                <a:effectLst/>
              </a:rPr>
              <a:t>fertilization</a:t>
            </a:r>
            <a:endParaRPr lang="ar-IQ" sz="2400" dirty="0" smtClean="0">
              <a:solidFill>
                <a:srgbClr val="92D050"/>
              </a:solidFill>
              <a:effectLst/>
            </a:endParaRPr>
          </a:p>
          <a:p>
            <a:pPr lvl="1" algn="just"/>
            <a:r>
              <a:rPr lang="en-US" sz="2400" dirty="0" smtClean="0">
                <a:solidFill>
                  <a:srgbClr val="92D050"/>
                </a:solidFill>
                <a:effectLst/>
              </a:rPr>
              <a:t>Similar </a:t>
            </a:r>
            <a:r>
              <a:rPr lang="en-US" sz="2400" dirty="0">
                <a:solidFill>
                  <a:srgbClr val="92D050"/>
                </a:solidFill>
                <a:effectLst/>
              </a:rPr>
              <a:t>separation is sometimes seen in heat-damaged </a:t>
            </a:r>
            <a:r>
              <a:rPr lang="en-US" sz="2400" dirty="0" smtClean="0">
                <a:solidFill>
                  <a:srgbClr val="92D050"/>
                </a:solidFill>
                <a:effectLst/>
              </a:rPr>
              <a:t>semen </a:t>
            </a:r>
            <a:endParaRPr lang="ar-IQ" sz="2400" dirty="0" smtClean="0"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14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/>
              </a:rPr>
              <a:t>Normal Morphology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1197735"/>
            <a:ext cx="10353762" cy="551234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92D050"/>
                </a:solidFill>
                <a:effectLst/>
              </a:rPr>
              <a:t>The tail</a:t>
            </a:r>
          </a:p>
          <a:p>
            <a:pPr marL="0" indent="0" algn="just">
              <a:buNone/>
            </a:pPr>
            <a:r>
              <a:rPr lang="en-US" sz="2400" dirty="0" smtClean="0">
                <a:effectLst/>
              </a:rPr>
              <a:t> (mid-piece, main-piece, end-piece)</a:t>
            </a:r>
          </a:p>
          <a:p>
            <a:pPr algn="just"/>
            <a:r>
              <a:rPr lang="en-US" sz="2400" dirty="0" smtClean="0">
                <a:solidFill>
                  <a:srgbClr val="FFC000"/>
                </a:solidFill>
                <a:effectLst/>
              </a:rPr>
              <a:t>The </a:t>
            </a:r>
            <a:r>
              <a:rPr lang="en-US" sz="2400" dirty="0">
                <a:solidFill>
                  <a:srgbClr val="FFC000"/>
                </a:solidFill>
                <a:effectLst/>
              </a:rPr>
              <a:t>mid-piece</a:t>
            </a:r>
            <a:r>
              <a:rPr lang="en-US" sz="2400" dirty="0">
                <a:effectLst/>
              </a:rPr>
              <a:t>, a thickened portion of the tail some </a:t>
            </a:r>
            <a:r>
              <a:rPr lang="en-US" sz="2400" dirty="0" smtClean="0">
                <a:effectLst/>
              </a:rPr>
              <a:t>8µ </a:t>
            </a:r>
            <a:r>
              <a:rPr lang="en-US" sz="2400" dirty="0">
                <a:effectLst/>
              </a:rPr>
              <a:t>to </a:t>
            </a:r>
            <a:r>
              <a:rPr lang="en-US" sz="2400" dirty="0" smtClean="0">
                <a:effectLst/>
              </a:rPr>
              <a:t>10µ long</a:t>
            </a:r>
          </a:p>
          <a:p>
            <a:pPr lvl="1" algn="just"/>
            <a:r>
              <a:rPr lang="en-US" sz="2400" dirty="0" smtClean="0">
                <a:effectLst/>
              </a:rPr>
              <a:t>located </a:t>
            </a:r>
            <a:r>
              <a:rPr lang="en-US" sz="2400" dirty="0">
                <a:effectLst/>
              </a:rPr>
              <a:t>just posterior to the proximal </a:t>
            </a:r>
            <a:r>
              <a:rPr lang="en-US" sz="2400" dirty="0" smtClean="0">
                <a:effectLst/>
              </a:rPr>
              <a:t>centriole</a:t>
            </a:r>
          </a:p>
          <a:p>
            <a:pPr lvl="1" algn="just"/>
            <a:r>
              <a:rPr lang="en-US" sz="2400" dirty="0" smtClean="0">
                <a:effectLst/>
              </a:rPr>
              <a:t>The mid-piece is characterize by :</a:t>
            </a:r>
          </a:p>
          <a:p>
            <a:pPr lvl="2" algn="just"/>
            <a:r>
              <a:rPr lang="en-US" sz="2400" dirty="0" smtClean="0">
                <a:solidFill>
                  <a:srgbClr val="00B0F0"/>
                </a:solidFill>
                <a:effectLst/>
              </a:rPr>
              <a:t>mitochondrial</a:t>
            </a:r>
            <a:r>
              <a:rPr lang="en-US" sz="2400" i="1" dirty="0" smtClean="0">
                <a:solidFill>
                  <a:srgbClr val="00B0F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effectLst/>
              </a:rPr>
              <a:t>sheath and mitochondria  : contains </a:t>
            </a:r>
            <a:r>
              <a:rPr lang="en-US" sz="2400" dirty="0">
                <a:solidFill>
                  <a:srgbClr val="00B0F0"/>
                </a:solidFill>
                <a:effectLst/>
              </a:rPr>
              <a:t>enzymes which convert fructose and other energy substrates into high-energy compounds that can be used by </a:t>
            </a:r>
            <a:r>
              <a:rPr lang="en-US" sz="2400" dirty="0" smtClean="0">
                <a:solidFill>
                  <a:srgbClr val="00B0F0"/>
                </a:solidFill>
                <a:effectLst/>
              </a:rPr>
              <a:t>spermatozoa (for movement) </a:t>
            </a:r>
          </a:p>
        </p:txBody>
      </p:sp>
    </p:spTree>
    <p:extLst>
      <p:ext uri="{BB962C8B-B14F-4D97-AF65-F5344CB8AC3E}">
        <p14:creationId xmlns:p14="http://schemas.microsoft.com/office/powerpoint/2010/main" val="24197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/>
              </a:rPr>
              <a:t>Normal Morphology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32" y="1236372"/>
            <a:ext cx="10353762" cy="547370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92D050"/>
                </a:solidFill>
                <a:effectLst/>
              </a:rPr>
              <a:t>The tail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major feature of the tail is the axial </a:t>
            </a:r>
            <a:r>
              <a:rPr lang="en-US" sz="2400" dirty="0" smtClean="0"/>
              <a:t>filaments</a:t>
            </a:r>
            <a:r>
              <a:rPr lang="en-US" sz="2400" i="1" dirty="0" smtClean="0"/>
              <a:t>. </a:t>
            </a:r>
          </a:p>
          <a:p>
            <a:r>
              <a:rPr lang="en-US" sz="2400" dirty="0" smtClean="0"/>
              <a:t>The axial </a:t>
            </a:r>
            <a:r>
              <a:rPr lang="en-US" sz="2400" dirty="0"/>
              <a:t>filament is a small bundle of tiny fibrils that starts at the proximal centriole and </a:t>
            </a:r>
            <a:r>
              <a:rPr lang="en-US" sz="2400" dirty="0" smtClean="0"/>
              <a:t>runs through </a:t>
            </a:r>
            <a:r>
              <a:rPr lang="en-US" sz="2400" dirty="0"/>
              <a:t>the entire </a:t>
            </a:r>
            <a:r>
              <a:rPr lang="en-US" sz="2400" dirty="0" smtClean="0"/>
              <a:t>tail</a:t>
            </a:r>
          </a:p>
          <a:p>
            <a:r>
              <a:rPr lang="en-US" sz="2400" dirty="0" smtClean="0"/>
              <a:t>In mid-piece the axial filaments consist from: </a:t>
            </a:r>
            <a:endParaRPr lang="en-US" sz="2400" dirty="0" smtClean="0">
              <a:effectLst/>
            </a:endParaRPr>
          </a:p>
          <a:p>
            <a:pPr lvl="2" algn="just"/>
            <a:r>
              <a:rPr lang="en-US" sz="2400" dirty="0">
                <a:solidFill>
                  <a:srgbClr val="00B0F0"/>
                </a:solidFill>
                <a:effectLst/>
              </a:rPr>
              <a:t>9 course outer fibrils</a:t>
            </a:r>
          </a:p>
          <a:p>
            <a:pPr lvl="2" algn="just"/>
            <a:r>
              <a:rPr lang="en-US" sz="2400" dirty="0">
                <a:solidFill>
                  <a:srgbClr val="00B0F0"/>
                </a:solidFill>
                <a:effectLst/>
              </a:rPr>
              <a:t>9 double inner </a:t>
            </a:r>
            <a:r>
              <a:rPr lang="en-US" sz="2400" dirty="0" smtClean="0">
                <a:solidFill>
                  <a:srgbClr val="00B0F0"/>
                </a:solidFill>
                <a:effectLst/>
              </a:rPr>
              <a:t>fibrils</a:t>
            </a:r>
          </a:p>
          <a:p>
            <a:pPr lvl="2" algn="just"/>
            <a:r>
              <a:rPr lang="en-US" sz="2400" dirty="0">
                <a:solidFill>
                  <a:srgbClr val="00B0F0"/>
                </a:solidFill>
              </a:rPr>
              <a:t>2 central fibrils</a:t>
            </a:r>
            <a:endParaRPr lang="en-US" sz="24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83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33465</TotalTime>
  <Words>1339</Words>
  <Application>Microsoft Office PowerPoint</Application>
  <PresentationFormat>Widescreen</PresentationFormat>
  <Paragraphs>139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Bookman Old Style</vt:lpstr>
      <vt:lpstr>Rockwell</vt:lpstr>
      <vt:lpstr>Damask</vt:lpstr>
      <vt:lpstr>Composition of semen  </vt:lpstr>
      <vt:lpstr> </vt:lpstr>
      <vt:lpstr> </vt:lpstr>
      <vt:lpstr>Spermatozoa </vt:lpstr>
      <vt:lpstr>Spermatozoa </vt:lpstr>
      <vt:lpstr>Normal Morphology </vt:lpstr>
      <vt:lpstr>Normal Morphology </vt:lpstr>
      <vt:lpstr>Normal Morphology </vt:lpstr>
      <vt:lpstr>Normal Morphology </vt:lpstr>
      <vt:lpstr>Normal Morphology </vt:lpstr>
      <vt:lpstr>PowerPoint Presentation</vt:lpstr>
      <vt:lpstr>The tail </vt:lpstr>
      <vt:lpstr>SEMINAL PLASMA</vt:lpstr>
      <vt:lpstr>SEMINAL PLASMA</vt:lpstr>
      <vt:lpstr>SEMINAL PLASMA</vt:lpstr>
      <vt:lpstr>SEMINAL PLASMA</vt:lpstr>
      <vt:lpstr>SEMINAL PLASMA</vt:lpstr>
      <vt:lpstr>SEMINAL PLASMA</vt:lpstr>
      <vt:lpstr>SEMINAL PLASMA</vt:lpstr>
      <vt:lpstr>SEMINAL PLASMA</vt:lpstr>
      <vt:lpstr>SEMINAL PLASMA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reviewer</cp:lastModifiedBy>
  <cp:revision>320</cp:revision>
  <dcterms:created xsi:type="dcterms:W3CDTF">2017-12-05T13:26:36Z</dcterms:created>
  <dcterms:modified xsi:type="dcterms:W3CDTF">2019-09-23T18:35:03Z</dcterms:modified>
</cp:coreProperties>
</file>